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  <p:sldMasterId id="2147483925" r:id="rId2"/>
  </p:sldMasterIdLst>
  <p:notesMasterIdLst>
    <p:notesMasterId r:id="rId15"/>
  </p:notesMasterIdLst>
  <p:sldIdLst>
    <p:sldId id="256" r:id="rId3"/>
    <p:sldId id="275" r:id="rId4"/>
    <p:sldId id="276" r:id="rId5"/>
    <p:sldId id="278" r:id="rId6"/>
    <p:sldId id="279" r:id="rId7"/>
    <p:sldId id="280" r:id="rId8"/>
    <p:sldId id="281" r:id="rId9"/>
    <p:sldId id="285" r:id="rId10"/>
    <p:sldId id="282" r:id="rId11"/>
    <p:sldId id="287" r:id="rId12"/>
    <p:sldId id="288" r:id="rId13"/>
    <p:sldId id="273" r:id="rId14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4C218"/>
    <a:srgbClr val="312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0" autoAdjust="0"/>
    <p:restoredTop sz="94660"/>
  </p:normalViewPr>
  <p:slideViewPr>
    <p:cSldViewPr>
      <p:cViewPr varScale="1">
        <p:scale>
          <a:sx n="83" d="100"/>
          <a:sy n="83" d="100"/>
        </p:scale>
        <p:origin x="1284" y="84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DCE1E-B4A0-C048-B5A4-9C9EC7137D1A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8715E-79E2-8A40-81A7-B35B0588B1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24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8715E-79E2-8A40-81A7-B35B0588B1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91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22"/>
            <a:ext cx="58293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79"/>
            <a:ext cx="154305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79"/>
            <a:ext cx="451485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59547" y="863950"/>
            <a:ext cx="4138910" cy="1741289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59547" y="2652120"/>
            <a:ext cx="4138910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75056193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59547" y="3542854"/>
            <a:ext cx="4138910" cy="750094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59547" y="4319739"/>
            <a:ext cx="4138910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66345801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59547" y="1701106"/>
            <a:ext cx="4138910" cy="174128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2344575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233971" y="334863"/>
            <a:ext cx="2109639" cy="2102942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63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233971" y="2511477"/>
            <a:ext cx="2109639" cy="216991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54284075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18689237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5031194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233971" y="1366245"/>
            <a:ext cx="2109639" cy="3315147"/>
          </a:xfrm>
          <a:prstGeom prst="rect">
            <a:avLst/>
          </a:prstGeom>
        </p:spPr>
        <p:txBody>
          <a:bodyPr/>
          <a:lstStyle>
            <a:lvl1pPr marL="130884" indent="-130884">
              <a:spcBef>
                <a:spcPts val="900"/>
              </a:spcBef>
              <a:defRPr sz="1069"/>
            </a:lvl1pPr>
            <a:lvl2pPr marL="227324" indent="-130884">
              <a:spcBef>
                <a:spcPts val="900"/>
              </a:spcBef>
              <a:defRPr sz="1069"/>
            </a:lvl2pPr>
            <a:lvl3pPr marL="380915" indent="-130884">
              <a:spcBef>
                <a:spcPts val="900"/>
              </a:spcBef>
              <a:defRPr sz="1069"/>
            </a:lvl3pPr>
            <a:lvl4pPr marL="505931" indent="-130884">
              <a:spcBef>
                <a:spcPts val="900"/>
              </a:spcBef>
              <a:defRPr sz="1069"/>
            </a:lvl4pPr>
            <a:lvl5pPr marL="630947" indent="-130884">
              <a:spcBef>
                <a:spcPts val="900"/>
              </a:spcBef>
              <a:defRPr sz="1069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81209835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233972" y="669727"/>
            <a:ext cx="4390058" cy="3804047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8686317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41897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17354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27055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07125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2">
    <p:bg>
      <p:bgPr>
        <a:gradFill flip="none" rotWithShape="1">
          <a:gsLst>
            <a:gs pos="0">
              <a:srgbClr val="FFFFFF"/>
            </a:gs>
            <a:gs pos="100000">
              <a:srgbClr val="A6AAA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4360" y="849975"/>
            <a:ext cx="3305771" cy="690005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defTabSz="117872">
              <a:defRPr sz="3206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6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1773437" y="1368028"/>
            <a:ext cx="3305771" cy="2407445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marL="180578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305594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430610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555625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680641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31459037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2">
    <p:bg>
      <p:bgPr>
        <a:gradFill flip="none" rotWithShape="1">
          <a:gsLst>
            <a:gs pos="0">
              <a:srgbClr val="FFFFFF"/>
            </a:gs>
            <a:gs pos="100000">
              <a:srgbClr val="A6AAA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1222812" y="276047"/>
            <a:ext cx="4407694" cy="920006"/>
          </a:xfrm>
          <a:prstGeom prst="rect">
            <a:avLst/>
          </a:prstGeom>
        </p:spPr>
        <p:txBody>
          <a:bodyPr lIns="101600" tIns="101600" rIns="101600" bIns="101600">
            <a:noAutofit/>
          </a:bodyPr>
          <a:lstStyle>
            <a:lvl1pPr defTabSz="117872">
              <a:defRPr sz="3263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63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1221582" y="966788"/>
            <a:ext cx="4407694" cy="3209925"/>
          </a:xfrm>
          <a:prstGeom prst="rect">
            <a:avLst/>
          </a:prstGeom>
        </p:spPr>
        <p:txBody>
          <a:bodyPr lIns="101600" tIns="101600" rIns="101600" bIns="101600">
            <a:noAutofit/>
          </a:bodyPr>
          <a:lstStyle>
            <a:lvl1pPr marL="194469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319484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444500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569516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694532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6186485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1"/>
            <a:ext cx="30289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204791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076328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6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robertshall purple.eps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613" y="4529583"/>
            <a:ext cx="1628775" cy="4861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iming>
    <p:tnLst>
      <p:par>
        <p:cTn id="1" dur="indefinite" restart="never" nodeType="tmRoot"/>
      </p:par>
    </p:tnLst>
  </p:timing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33972" y="133945"/>
            <a:ext cx="4390058" cy="1138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33972" y="1366245"/>
            <a:ext cx="4390058" cy="3315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583964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</p:sldLayoutIdLst>
  <p:transition spd="med"/>
  <p:txStyles>
    <p:titleStyle>
      <a:lvl1pPr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64294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128588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192881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257175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321469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385763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450056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514350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171074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296090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421106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546121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671137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796152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921168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1046183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1171199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64294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128588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192881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257175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321469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385763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450056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514350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rning Communities Presentation1.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1908" y="0"/>
            <a:ext cx="9110255" cy="5143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3500" y="204958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  <a:cs typeface="Avenir Black"/>
              </a:rPr>
              <a:t>Information Slides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85901" y="2911302"/>
            <a:ext cx="38861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FFFFFF"/>
                </a:solidFill>
                <a:latin typeface="Century Gothic" panose="020B0502020202020204" pitchFamily="34" charset="0"/>
                <a:cs typeface="Avenir Next Demi Bold"/>
              </a:rPr>
              <a:t>Change this to your needs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971550"/>
            <a:ext cx="5600700" cy="262890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Enrichment Series – Features a variety of art, music and theater performances, as well as special speakers who will visit campus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150+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events that are open to the public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4387" y="285750"/>
            <a:ext cx="522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Our City.  Our University.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73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6364" y="971550"/>
            <a:ext cx="5605272" cy="262890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110,000+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hours of community service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First Generation scholarships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150+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partners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National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prestige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City of High Point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4387" y="285750"/>
            <a:ext cx="5229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Our City.  Our University.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5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arning Communities Presentation1.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1908" y="0"/>
            <a:ext cx="9110255" cy="51434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9701" y="1602254"/>
            <a:ext cx="4038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Extraordinary Education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Century Gothic" panose="020B0502020202020204" pitchFamily="34" charset="0"/>
              <a:cs typeface="Avenir Black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Inspiring Environment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Century Gothic" panose="020B0502020202020204" pitchFamily="34" charset="0"/>
              <a:cs typeface="Avenir Black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Caring People</a:t>
            </a:r>
          </a:p>
        </p:txBody>
      </p:sp>
    </p:spTree>
    <p:extLst>
      <p:ext uri="{BB962C8B-B14F-4D97-AF65-F5344CB8AC3E}">
        <p14:creationId xmlns:p14="http://schemas.microsoft.com/office/powerpoint/2010/main" val="168175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4813" y="1257300"/>
            <a:ext cx="6048375" cy="314325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4,546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current </a:t>
            </a:r>
            <a:r>
              <a:rPr lang="en-US" sz="2000" b="1" dirty="0">
                <a:solidFill>
                  <a:srgbClr val="312B84"/>
                </a:solidFill>
              </a:rPr>
              <a:t>HPU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students </a:t>
            </a:r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</a:rPr>
              <a:t>represent </a:t>
            </a:r>
            <a:r>
              <a:rPr lang="en-US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states and 37 countries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15:1 student: faculty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100% of classes are taught by faculty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79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% of </a:t>
            </a:r>
            <a:r>
              <a:rPr lang="en-US" sz="2000" b="1" dirty="0">
                <a:solidFill>
                  <a:srgbClr val="312B84"/>
                </a:solidFill>
              </a:rPr>
              <a:t>HPU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students come from out of state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8150" y="433685"/>
            <a:ext cx="598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12B84"/>
                </a:solidFill>
                <a:latin typeface="Century Gothic" panose="020B0502020202020204" pitchFamily="34" charset="0"/>
              </a:rPr>
              <a:t>High </a:t>
            </a:r>
            <a:r>
              <a:rPr lang="en-US" sz="2400" b="1" dirty="0">
                <a:solidFill>
                  <a:srgbClr val="312B84"/>
                </a:solidFill>
                <a:latin typeface="Century Gothic" panose="020B0502020202020204" pitchFamily="34" charset="0"/>
              </a:rPr>
              <a:t>Point University</a:t>
            </a:r>
          </a:p>
        </p:txBody>
      </p:sp>
    </p:spTree>
    <p:extLst>
      <p:ext uri="{BB962C8B-B14F-4D97-AF65-F5344CB8AC3E}">
        <p14:creationId xmlns:p14="http://schemas.microsoft.com/office/powerpoint/2010/main" val="73912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02336" y="1257300"/>
            <a:ext cx="6053328" cy="321945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47 undergraduate majors and 51 undergraduate minors, 12 pre-professional programs, 13 graduate programs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Entrepreneurial spirit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Experiential learning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Holistic education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Values-based institution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8150" y="433685"/>
            <a:ext cx="598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12B84"/>
                </a:solidFill>
                <a:latin typeface="Century Gothic" panose="020B0502020202020204" pitchFamily="34" charset="0"/>
              </a:rPr>
              <a:t>High </a:t>
            </a:r>
            <a:r>
              <a:rPr lang="en-US" sz="2400" b="1" dirty="0">
                <a:solidFill>
                  <a:srgbClr val="312B84"/>
                </a:solidFill>
                <a:latin typeface="Century Gothic" panose="020B0502020202020204" pitchFamily="34" charset="0"/>
              </a:rPr>
              <a:t>Point University</a:t>
            </a:r>
          </a:p>
        </p:txBody>
      </p:sp>
    </p:spTree>
    <p:extLst>
      <p:ext uri="{BB962C8B-B14F-4D97-AF65-F5344CB8AC3E}">
        <p14:creationId xmlns:p14="http://schemas.microsoft.com/office/powerpoint/2010/main" val="32278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6324" y="895350"/>
            <a:ext cx="6245352" cy="344805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2005, Dr. Nido Qubein elected 7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president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Undergraduate enrollment increased from 1,500 to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4,546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students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Faculty positions grew from 108 to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313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106 buildings were constructed or purchased and added to campus with a total investment of 1.3 billion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dollars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28575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160947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6324" y="895350"/>
            <a:ext cx="6245352" cy="3447288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academic schools have been added</a:t>
            </a:r>
          </a:p>
          <a:p>
            <a:pPr lvl="1">
              <a:buBlip>
                <a:blip r:embed="rId2"/>
              </a:buBlip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School of Art and Design</a:t>
            </a:r>
          </a:p>
          <a:p>
            <a:pPr lvl="1">
              <a:buBlip>
                <a:blip r:embed="rId2"/>
              </a:buBlip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Nido R. Qubein School of Communication</a:t>
            </a:r>
          </a:p>
          <a:p>
            <a:pPr lvl="1">
              <a:buBlip>
                <a:blip r:embed="rId2"/>
              </a:buBlip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Congdon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School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Health Sciences</a:t>
            </a:r>
          </a:p>
          <a:p>
            <a:pPr lvl="1">
              <a:buBlip>
                <a:blip r:embed="rId2"/>
              </a:buBlip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Fred Wilson School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Pharmacy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programs in entrepreneurship, interactive gaming, and commerce were added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initiatives in P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hysician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ssistant Studies,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harmacy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Physical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herapy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8575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168233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895350"/>
            <a:ext cx="6248400" cy="2628900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university moved to a doctoral degree granting institution and added masters and doctoral programs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Invested heavily in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state-of-the-art technology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Resourced academic programs with personnel, facilities, equipment and budgets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8575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20954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72096" y="1276350"/>
            <a:ext cx="5713809" cy="2628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</a:t>
            </a:r>
            <a:r>
              <a:rPr lang="en-US" sz="2000" b="1" dirty="0">
                <a:solidFill>
                  <a:srgbClr val="312B84"/>
                </a:solidFill>
              </a:rPr>
              <a:t>HPU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’s call to action.  Led by Dr.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Qubein’s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faithful courage, the next decade is poised to be filled with the same level of growth and development.</a:t>
            </a:r>
          </a:p>
          <a:p>
            <a:pPr marL="0" indent="0" algn="ctr">
              <a:buNone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sz="2000" b="1" dirty="0">
                <a:solidFill>
                  <a:srgbClr val="312B84"/>
                </a:solidFill>
              </a:rPr>
              <a:t>High Point University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the best is yet to be.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794" y="361950"/>
            <a:ext cx="55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“Choose to be extraordinary”</a:t>
            </a:r>
          </a:p>
        </p:txBody>
      </p:sp>
    </p:spTree>
    <p:extLst>
      <p:ext uri="{BB962C8B-B14F-4D97-AF65-F5344CB8AC3E}">
        <p14:creationId xmlns:p14="http://schemas.microsoft.com/office/powerpoint/2010/main" val="240459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577418"/>
              </p:ext>
            </p:extLst>
          </p:nvPr>
        </p:nvGraphicFramePr>
        <p:xfrm>
          <a:off x="571500" y="166370"/>
          <a:ext cx="5715000" cy="481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104900"/>
                <a:gridCol w="1428750"/>
                <a:gridCol w="1428750"/>
              </a:tblGrid>
              <a:tr h="12700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HPU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Growth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2004-5</a:t>
                      </a:r>
                      <a:endParaRPr lang="en-US" sz="18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2016-17</a:t>
                      </a:r>
                      <a:endParaRPr lang="en-US" sz="16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Growth %</a:t>
                      </a:r>
                      <a:endParaRPr lang="en-US" sz="1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Undergraduate Enrollment</a:t>
                      </a:r>
                      <a:endParaRPr lang="en-US" sz="1400" b="1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1,450</a:t>
                      </a:r>
                      <a:endParaRPr lang="en-US" sz="800" b="1" dirty="0" smtClean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4,546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214%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Fulltime Faculty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108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313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190%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Campus Size (acres)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91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430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373%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Buildings on Campus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196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791%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Square Footage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0.65m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3.5m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439%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Total Positions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385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1,556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304%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Economic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$160.3m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$464.5m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190%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Net PP&amp;E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$56m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$735m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1,213%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United Way Giving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$38,000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$230,000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721%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250859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Study</a:t>
                      </a:r>
                      <a:r>
                        <a:rPr lang="en-US" sz="1400" b="1" baseline="0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 Abroad Programs</a:t>
                      </a:r>
                      <a:endParaRPr lang="en-US" sz="1400" b="1" dirty="0" smtClean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56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1020%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42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93" y="1028700"/>
            <a:ext cx="6434417" cy="33147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390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8341</TotalTime>
  <Words>416</Words>
  <Application>Microsoft Office PowerPoint</Application>
  <PresentationFormat>Custom</PresentationFormat>
  <Paragraphs>92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Avenir Black</vt:lpstr>
      <vt:lpstr>Avenir Next Demi Bold</vt:lpstr>
      <vt:lpstr>Calibri</vt:lpstr>
      <vt:lpstr>Century Gothic</vt:lpstr>
      <vt:lpstr>Gill Sans Light</vt:lpstr>
      <vt:lpstr>Helvetica Light</vt:lpstr>
      <vt:lpstr>Office Theme</vt:lpstr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Village</dc:title>
  <dc:creator>HPU</dc:creator>
  <cp:lastModifiedBy>Linthicum, Will</cp:lastModifiedBy>
  <cp:revision>71</cp:revision>
  <cp:lastPrinted>2014-02-25T20:12:09Z</cp:lastPrinted>
  <dcterms:created xsi:type="dcterms:W3CDTF">2011-03-09T13:07:42Z</dcterms:created>
  <dcterms:modified xsi:type="dcterms:W3CDTF">2016-10-05T12:55:31Z</dcterms:modified>
</cp:coreProperties>
</file>